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2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B41B9-2B63-4012-9968-5D21D19AE57F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67B17-D61B-45D5-A96C-D5DF19EE9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F0C1C-1D49-47FC-A1E9-D1D9A7C8249B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EE4E2-0E76-4052-B2F1-6AE6981D2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47EF4-A8AE-4B54-94E1-BD18D774783E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D2A33-CF31-4AF0-9E34-85BB6B935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5CB43-8926-4D80-9D6A-78EEBD846156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0BF3-DDEA-4E09-90BC-F943007A1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7F8E3-D2AD-4E85-8F19-4CD98567AF76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AF3A7-849C-49DA-8C6C-2B76FCE0B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3BDD2-A1B5-4B65-8678-37918AAABFFB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F6D5-3C83-4FCD-9FAF-EC197496D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9E3E4-7669-4566-B892-EB409D8CD9B8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2EA0B-C90A-4091-B2FD-373C49648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D6DD2-2BCA-41B8-8F26-949F0C63ABEB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19D1-9511-43E9-8B68-3999841B4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D8D10-7799-4761-B6C5-B5BBDE47595B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A216-03CA-4B21-B4E5-E2039E1BD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9BBC-556F-4942-B54B-D4CABB3EB0FA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28B2F-6160-48CE-8A49-38C3C00FB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7E275-9981-4B12-A932-2C8425572E15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0663-587C-4B1E-AEC8-642EA5C70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468FC3-6C3C-46FF-9612-2E5DBDDE2F01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6006B3-BAD8-4A8C-B43A-052BE7C11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000"/>
            <a:ext cx="8001000" cy="6019800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500" dirty="0">
                <a:solidFill>
                  <a:schemeClr val="tx1"/>
                </a:solidFill>
              </a:rPr>
              <a:t>Me llamo _______________ Clase 7IM</a:t>
            </a:r>
            <a:endParaRPr lang="en-US" sz="1500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1500" dirty="0">
                <a:solidFill>
                  <a:schemeClr val="tx1"/>
                </a:solidFill>
              </a:rPr>
              <a:t>La fecha es el 17 de noviembre del 2011</a:t>
            </a:r>
            <a:endParaRPr lang="en-US" sz="1500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b="1" dirty="0">
                <a:solidFill>
                  <a:schemeClr val="tx1"/>
                </a:solidFill>
              </a:rPr>
              <a:t>Propósito # 22: </a:t>
            </a:r>
            <a:r>
              <a:rPr lang="es-ES" dirty="0">
                <a:solidFill>
                  <a:schemeClr val="tx1"/>
                </a:solidFill>
              </a:rPr>
              <a:t>Repasar los verbos SABER y CONOCER.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>
                <a:solidFill>
                  <a:schemeClr val="tx1"/>
                </a:solidFill>
              </a:rPr>
              <a:t>Actividad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Inicial</a:t>
            </a:r>
            <a:r>
              <a:rPr lang="en-US" b="1" dirty="0">
                <a:solidFill>
                  <a:schemeClr val="tx1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Write the correct form of SABER or CONOCER.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1. </a:t>
            </a:r>
            <a:r>
              <a:rPr lang="en-US" dirty="0" err="1" smtClean="0">
                <a:solidFill>
                  <a:schemeClr val="tx1"/>
                </a:solidFill>
              </a:rPr>
              <a:t>Nosotros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_________________ a </a:t>
            </a:r>
            <a:r>
              <a:rPr lang="en-US" dirty="0" err="1">
                <a:solidFill>
                  <a:schemeClr val="tx1"/>
                </a:solidFill>
              </a:rPr>
              <a:t>Dewi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2. Ella </a:t>
            </a:r>
            <a:r>
              <a:rPr lang="en-US" dirty="0">
                <a:solidFill>
                  <a:schemeClr val="tx1"/>
                </a:solidFill>
              </a:rPr>
              <a:t>___________ </a:t>
            </a:r>
            <a:r>
              <a:rPr lang="en-US" dirty="0" err="1">
                <a:solidFill>
                  <a:schemeClr val="tx1"/>
                </a:solidFill>
              </a:rPr>
              <a:t>hablar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español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bien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3.Jordan </a:t>
            </a:r>
            <a:r>
              <a:rPr lang="es-ES" dirty="0">
                <a:solidFill>
                  <a:schemeClr val="tx1"/>
                </a:solidFill>
              </a:rPr>
              <a:t>y </a:t>
            </a:r>
            <a:r>
              <a:rPr lang="es-ES" dirty="0" err="1">
                <a:solidFill>
                  <a:schemeClr val="tx1"/>
                </a:solidFill>
              </a:rPr>
              <a:t>Leon</a:t>
            </a:r>
            <a:r>
              <a:rPr lang="es-ES" dirty="0">
                <a:solidFill>
                  <a:schemeClr val="tx1"/>
                </a:solidFill>
              </a:rPr>
              <a:t> ____________ Trinidad y Tobago muy bien.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4. ¿ </a:t>
            </a:r>
            <a:r>
              <a:rPr lang="es-ES" dirty="0">
                <a:solidFill>
                  <a:schemeClr val="tx1"/>
                </a:solidFill>
              </a:rPr>
              <a:t>___________ tú a Elena?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5. </a:t>
            </a:r>
            <a:r>
              <a:rPr lang="es-ES" dirty="0" err="1" smtClean="0">
                <a:solidFill>
                  <a:schemeClr val="tx1"/>
                </a:solidFill>
              </a:rPr>
              <a:t>Kayla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___________ la repuesta.</a:t>
            </a:r>
            <a:endParaRPr lang="en-US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 Resumen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Escuchan a la canción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TAREA # 22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Complete the sentences using the correct form of SABER or CONOCER: 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1. Yo</a:t>
            </a:r>
            <a:r>
              <a:rPr lang="es-ES" sz="1700" b="1" smtClean="0">
                <a:latin typeface="Times New Roman" pitchFamily="18" charset="0"/>
                <a:cs typeface="Times New Roman" pitchFamily="18" charset="0"/>
              </a:rPr>
              <a:t> ________ </a:t>
            </a: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bien la música de Shakira.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2.  ¿__________ ellos</a:t>
            </a:r>
            <a:r>
              <a:rPr lang="es-ES" sz="1700" b="1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la nueva maestra?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3. Nosotros _________ </a:t>
            </a:r>
            <a:r>
              <a:rPr lang="es-ES" sz="17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la dirección de Esmeralda. Ella vive en Calle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   Independencia.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4.  Mi amiga Pilar ______ </a:t>
            </a:r>
            <a:r>
              <a:rPr lang="es-ES" sz="17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bailar muy bien. También _______ mucho </a:t>
            </a:r>
            <a:r>
              <a:rPr lang="es-ES" sz="1700" b="1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música de Cuba.</a:t>
            </a:r>
          </a:p>
          <a:p>
            <a:pPr eaLnBrk="1" hangingPunct="1">
              <a:lnSpc>
                <a:spcPct val="50000"/>
              </a:lnSpc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5. Yo _______ hablar frances.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6. Nosotros  no ________ la ciudad de Paris.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7. Ellos ________ jugar fútbol muy bien.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8. ¿Tú ________ el número de vuelo?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9. ¿_____ usted al piloto?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10. ¿Ustedes ______ la hora?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11. Yo no ________ esquiar.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17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1700" smtClean="0">
                <a:latin typeface="Times New Roman" pitchFamily="18" charset="0"/>
                <a:cs typeface="Times New Roman" pitchFamily="18" charset="0"/>
              </a:rPr>
              <a:t>12. Nosotros no ________ cocinar muy bien.</a:t>
            </a:r>
            <a:endParaRPr lang="en-US" sz="17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eaLnBrk="1" hangingPunct="1"/>
            <a:r>
              <a:rPr lang="es-ES" b="1" smtClean="0"/>
              <a:t>Ejercicio 1:</a:t>
            </a:r>
            <a:endParaRPr lang="en-US" smtClean="0"/>
          </a:p>
          <a:p>
            <a:pPr eaLnBrk="1" hangingPunct="1"/>
            <a:r>
              <a:rPr lang="es-ES" smtClean="0"/>
              <a:t>Escuchan a las instrucciones y hagan “Wrap up.”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514600"/>
                <a:gridCol w="1219200"/>
                <a:gridCol w="2895600"/>
              </a:tblGrid>
              <a:tr h="57150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CONOCER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conozco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conocemos</a:t>
                      </a:r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conoces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err="1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conocen</a:t>
                      </a:r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El/Ella/</a:t>
                      </a:r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conoce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609600" y="3657600"/>
          <a:ext cx="8229600" cy="255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590800"/>
                <a:gridCol w="1371600"/>
                <a:gridCol w="2743200"/>
              </a:tblGrid>
              <a:tr h="83820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SABER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sabemos</a:t>
                      </a:r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sabes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Ellas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saben</a:t>
                      </a:r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El/Ella/</a:t>
                      </a:r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sabe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92763"/>
          </a:xfrm>
        </p:spPr>
        <p:txBody>
          <a:bodyPr/>
          <a:lstStyle/>
          <a:p>
            <a:pPr eaLnBrk="1" hangingPunct="1"/>
            <a:r>
              <a:rPr lang="es-ES" b="1" smtClean="0"/>
              <a:t>Ejercicio 2:</a:t>
            </a:r>
            <a:endParaRPr lang="en-US" smtClean="0"/>
          </a:p>
          <a:p>
            <a:pPr eaLnBrk="1" hangingPunct="1"/>
            <a:r>
              <a:rPr lang="es-ES" smtClean="0"/>
              <a:t>Como se dice “To Know” en español.</a:t>
            </a: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/>
              <a:t>Ejercicio</a:t>
            </a:r>
            <a:r>
              <a:rPr lang="en-US" b="1" dirty="0"/>
              <a:t> 3: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You are helping your friend with her Spanish homework but she is having difficulty in understanding the difference between “saber and </a:t>
            </a:r>
            <a:r>
              <a:rPr lang="en-US" dirty="0" err="1"/>
              <a:t>conocer</a:t>
            </a:r>
            <a:r>
              <a:rPr lang="en-US" dirty="0"/>
              <a:t>.” Identify and circle the correct form of “saber” or “</a:t>
            </a:r>
            <a:r>
              <a:rPr lang="en-US" dirty="0" err="1"/>
              <a:t>conocer</a:t>
            </a:r>
            <a:r>
              <a:rPr lang="en-US" dirty="0"/>
              <a:t>.”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Quizás tú  no </a:t>
            </a:r>
            <a:r>
              <a:rPr lang="es-ES" b="1" dirty="0"/>
              <a:t>conoces/sabes</a:t>
            </a:r>
            <a:r>
              <a:rPr lang="es-ES" dirty="0"/>
              <a:t> mi nombre,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 Ni tú </a:t>
            </a:r>
            <a:r>
              <a:rPr lang="es-ES" b="1" dirty="0"/>
              <a:t>conoces/sabes</a:t>
            </a:r>
            <a:r>
              <a:rPr lang="es-ES" dirty="0"/>
              <a:t> mi país,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Yo </a:t>
            </a:r>
            <a:r>
              <a:rPr lang="es-ES" b="1" dirty="0" smtClean="0"/>
              <a:t>sé/conozco</a:t>
            </a:r>
            <a:r>
              <a:rPr lang="es-ES" dirty="0" smtClean="0"/>
              <a:t> </a:t>
            </a:r>
            <a:r>
              <a:rPr lang="es-ES" dirty="0"/>
              <a:t>que tú </a:t>
            </a:r>
            <a:r>
              <a:rPr lang="es-ES" b="1" dirty="0"/>
              <a:t>saben/sabes</a:t>
            </a:r>
            <a:r>
              <a:rPr lang="es-ES" dirty="0"/>
              <a:t> hablar español,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 tú </a:t>
            </a:r>
            <a:r>
              <a:rPr lang="es-ES" b="1" dirty="0"/>
              <a:t>sabes/conoces</a:t>
            </a:r>
            <a:r>
              <a:rPr lang="es-ES" dirty="0"/>
              <a:t> a Dennis,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Pero ellos no </a:t>
            </a:r>
            <a:r>
              <a:rPr lang="es-ES" b="1" dirty="0"/>
              <a:t>conocen/sabemos</a:t>
            </a:r>
            <a:r>
              <a:rPr lang="es-ES" dirty="0"/>
              <a:t> a la maestra estudiantil,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Ni ellos </a:t>
            </a:r>
            <a:r>
              <a:rPr lang="es-ES" b="1" dirty="0"/>
              <a:t>conocen/saben</a:t>
            </a:r>
            <a:r>
              <a:rPr lang="es-ES" dirty="0"/>
              <a:t> su edad,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Yo </a:t>
            </a:r>
            <a:r>
              <a:rPr lang="es-ES" b="1" dirty="0"/>
              <a:t>conozco/sé</a:t>
            </a:r>
            <a:r>
              <a:rPr lang="es-ES" dirty="0"/>
              <a:t> a ustedes,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 </a:t>
            </a:r>
            <a:r>
              <a:rPr lang="es-ES" b="1" dirty="0" smtClean="0"/>
              <a:t>sé/conozco</a:t>
            </a:r>
            <a:r>
              <a:rPr lang="es-ES" dirty="0" smtClean="0"/>
              <a:t> </a:t>
            </a:r>
            <a:r>
              <a:rPr lang="es-ES" dirty="0"/>
              <a:t>Nueva York,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Pero no </a:t>
            </a:r>
            <a:r>
              <a:rPr lang="es-ES" b="1" dirty="0"/>
              <a:t>sé/conozco</a:t>
            </a:r>
            <a:r>
              <a:rPr lang="es-ES" dirty="0"/>
              <a:t> sus nombres,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Ni yo </a:t>
            </a:r>
            <a:r>
              <a:rPr lang="es-ES" b="1" dirty="0"/>
              <a:t>sé/sabes</a:t>
            </a:r>
            <a:r>
              <a:rPr lang="es-ES" dirty="0"/>
              <a:t> sus edades,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Yo quiero </a:t>
            </a:r>
            <a:r>
              <a:rPr lang="es-ES" b="1" dirty="0"/>
              <a:t>saber/conocer</a:t>
            </a:r>
            <a:r>
              <a:rPr lang="es-ES" dirty="0"/>
              <a:t> más,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 quiero </a:t>
            </a:r>
            <a:r>
              <a:rPr lang="es-ES" b="1" dirty="0"/>
              <a:t>saber/conocer</a:t>
            </a:r>
            <a:r>
              <a:rPr lang="es-ES" dirty="0"/>
              <a:t> a ustedes personalmente,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¿Y ustedes?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¿Qué quieres </a:t>
            </a:r>
            <a:r>
              <a:rPr lang="es-ES" b="1" dirty="0"/>
              <a:t>conocer/saber</a:t>
            </a:r>
            <a:r>
              <a:rPr lang="es-ES" dirty="0"/>
              <a:t>?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Quizás tú  no </a:t>
            </a:r>
            <a:r>
              <a:rPr lang="es-ES" b="1" dirty="0"/>
              <a:t>sabes</a:t>
            </a:r>
            <a:r>
              <a:rPr lang="es-ES" dirty="0"/>
              <a:t> mi nombre,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 Ni tú </a:t>
            </a:r>
            <a:r>
              <a:rPr lang="es-ES" b="1" dirty="0"/>
              <a:t>conoces</a:t>
            </a:r>
            <a:r>
              <a:rPr lang="es-ES" dirty="0"/>
              <a:t> mi país,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Yo sé que tú </a:t>
            </a:r>
            <a:r>
              <a:rPr lang="es-ES" b="1" dirty="0"/>
              <a:t>sabes</a:t>
            </a:r>
            <a:r>
              <a:rPr lang="es-ES" dirty="0"/>
              <a:t> hablar español,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 tú </a:t>
            </a:r>
            <a:r>
              <a:rPr lang="es-ES" b="1" dirty="0"/>
              <a:t>conoces</a:t>
            </a:r>
            <a:r>
              <a:rPr lang="es-ES" dirty="0"/>
              <a:t> a Dennis,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Pero ellos no </a:t>
            </a:r>
            <a:r>
              <a:rPr lang="es-ES" b="1" dirty="0"/>
              <a:t>conocen</a:t>
            </a:r>
            <a:r>
              <a:rPr lang="es-ES" dirty="0"/>
              <a:t> a la maestra estudiantil,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Ni ellos </a:t>
            </a:r>
            <a:r>
              <a:rPr lang="es-ES" b="1" dirty="0"/>
              <a:t>saben</a:t>
            </a:r>
            <a:r>
              <a:rPr lang="es-ES" dirty="0"/>
              <a:t> su edad,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Yo </a:t>
            </a:r>
            <a:r>
              <a:rPr lang="es-ES" b="1" dirty="0"/>
              <a:t>conozco</a:t>
            </a:r>
            <a:r>
              <a:rPr lang="es-ES" dirty="0"/>
              <a:t> a ustedes,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 </a:t>
            </a:r>
            <a:r>
              <a:rPr lang="es-ES" b="1" dirty="0"/>
              <a:t>conozco</a:t>
            </a:r>
            <a:r>
              <a:rPr lang="es-ES" dirty="0"/>
              <a:t> Nueva York,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Pero no </a:t>
            </a:r>
            <a:r>
              <a:rPr lang="es-ES" b="1" dirty="0"/>
              <a:t>sé</a:t>
            </a:r>
            <a:r>
              <a:rPr lang="es-ES" dirty="0"/>
              <a:t> sus nombres,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Ni yo </a:t>
            </a:r>
            <a:r>
              <a:rPr lang="es-ES" b="1" dirty="0"/>
              <a:t>sé</a:t>
            </a:r>
            <a:r>
              <a:rPr lang="es-ES" dirty="0"/>
              <a:t> sus edades,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Yo quiero </a:t>
            </a:r>
            <a:r>
              <a:rPr lang="es-ES" b="1" dirty="0"/>
              <a:t>saber</a:t>
            </a:r>
            <a:r>
              <a:rPr lang="es-ES" dirty="0"/>
              <a:t> más,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Y quiero </a:t>
            </a:r>
            <a:r>
              <a:rPr lang="es-ES" b="1" dirty="0"/>
              <a:t>conocer</a:t>
            </a:r>
            <a:r>
              <a:rPr lang="es-ES" dirty="0"/>
              <a:t> a ustedes personalmente,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¿Y ustedes?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¿Qué quieres </a:t>
            </a:r>
            <a:r>
              <a:rPr lang="es-ES" b="1" dirty="0"/>
              <a:t>saber</a:t>
            </a:r>
            <a:r>
              <a:rPr lang="es-ES" dirty="0"/>
              <a:t>?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Comprehension Guide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¿Conoces tú a Dennis?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s-ES" smtClean="0"/>
              <a:t>¿Sabes el nombre de la maestra estudiantil?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s-ES" smtClean="0"/>
              <a:t>¿Conocen Nueva York bien?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s-ES" smtClean="0"/>
              <a:t>¿Sabemos hablar español?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229600" cy="61722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/>
              <a:t>Ejercicio 4: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En parejas discuten sus repuestas y por qué escogen “saber” o “conocer”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Por ejemplo: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Estudiante A: </a:t>
            </a:r>
            <a:r>
              <a:rPr lang="es-ES" dirty="0" smtClean="0"/>
              <a:t>  </a:t>
            </a:r>
            <a:r>
              <a:rPr lang="es-ES" dirty="0"/>
              <a:t>En numero 1, la respuesta es “sabes” porque “saber” es para información.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/>
              <a:t>	¿</a:t>
            </a:r>
            <a:r>
              <a:rPr lang="es-ES" dirty="0"/>
              <a:t>Estás de acuerdo?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/>
              <a:t>Estudiante B: 	Si. (o no)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/>
              <a:t>		</a:t>
            </a:r>
            <a:r>
              <a:rPr lang="es-ES" dirty="0" smtClean="0"/>
              <a:t>		En </a:t>
            </a:r>
            <a:r>
              <a:rPr lang="es-ES" dirty="0"/>
              <a:t>numero 2, la repuesta es …….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/>
              <a:t> 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/>
              <a:t> 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/>
            <a:r>
              <a:rPr lang="en-US" smtClean="0"/>
              <a:t>Ejercicio 5: Choose anyone from class, state that you know them. State two things that they know how to do and what they do not know. Use both “conocer” and “saber.”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s-ES" smtClean="0"/>
              <a:t>Por ejemplo: Yo </a:t>
            </a:r>
            <a:r>
              <a:rPr lang="es-ES" b="1" smtClean="0"/>
              <a:t>conozco</a:t>
            </a:r>
            <a:r>
              <a:rPr lang="es-ES" smtClean="0"/>
              <a:t> a Isabella. Ella </a:t>
            </a:r>
            <a:r>
              <a:rPr lang="es-ES" b="1" smtClean="0"/>
              <a:t>sabe</a:t>
            </a:r>
            <a:r>
              <a:rPr lang="es-ES" smtClean="0"/>
              <a:t> jugar futbol. Ella </a:t>
            </a:r>
            <a:r>
              <a:rPr lang="es-ES" b="1" smtClean="0"/>
              <a:t>conoce</a:t>
            </a:r>
            <a:r>
              <a:rPr lang="es-ES" smtClean="0"/>
              <a:t> Venezuela muy bien. Ella no </a:t>
            </a:r>
            <a:r>
              <a:rPr lang="es-ES" b="1" smtClean="0"/>
              <a:t>sabe</a:t>
            </a:r>
            <a:r>
              <a:rPr lang="es-ES" smtClean="0"/>
              <a:t> cocinar. Ella no </a:t>
            </a:r>
            <a:r>
              <a:rPr lang="es-ES" b="1" smtClean="0"/>
              <a:t>conoce</a:t>
            </a:r>
            <a:r>
              <a:rPr lang="es-ES" smtClean="0"/>
              <a:t> a la maestra. 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489</Words>
  <Application>Microsoft Office PowerPoint</Application>
  <PresentationFormat>On-screen Show (4:3)</PresentationFormat>
  <Paragraphs>120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Slide 1</vt:lpstr>
      <vt:lpstr>Slide 2</vt:lpstr>
      <vt:lpstr>Slide 3</vt:lpstr>
      <vt:lpstr>Slide 4</vt:lpstr>
      <vt:lpstr>Slide 5</vt:lpstr>
      <vt:lpstr>Slide 6</vt:lpstr>
      <vt:lpstr>Comprehension Guide</vt:lpstr>
      <vt:lpstr>Slide 8</vt:lpstr>
      <vt:lpstr>Slide 9</vt:lpstr>
      <vt:lpstr>Un Resumen</vt:lpstr>
      <vt:lpstr>Escuchan a la canción</vt:lpstr>
      <vt:lpstr>TAREA #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Helen Zumaeta</cp:lastModifiedBy>
  <cp:revision>23</cp:revision>
  <dcterms:created xsi:type="dcterms:W3CDTF">2011-11-16T04:01:51Z</dcterms:created>
  <dcterms:modified xsi:type="dcterms:W3CDTF">2011-11-17T21:25:38Z</dcterms:modified>
</cp:coreProperties>
</file>